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3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58" r:id="rId4"/>
    <p:sldId id="259" r:id="rId5"/>
    <p:sldId id="269" r:id="rId6"/>
    <p:sldId id="261" r:id="rId7"/>
    <p:sldId id="268" r:id="rId8"/>
    <p:sldId id="260" r:id="rId9"/>
    <p:sldId id="270" r:id="rId10"/>
    <p:sldId id="263" r:id="rId11"/>
    <p:sldId id="264" r:id="rId1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  <p:showPr showNarration="1">
    <p:present/>
    <p:sldAll/>
    <p:penClr>
      <a:schemeClr val="tx1"/>
    </p:penClr>
  </p:showPr>
  <p:clrMru>
    <a:srgbClr val="0C0C0C"/>
    <a:srgbClr val="CCCCFF"/>
    <a:srgbClr val="99CCFF"/>
    <a:srgbClr val="003399"/>
    <a:srgbClr val="336699"/>
    <a:srgbClr val="008080"/>
    <a:srgbClr val="009999"/>
    <a:srgbClr val="FF99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91" autoAdjust="0"/>
    <p:restoredTop sz="94558" autoAdjust="0"/>
  </p:normalViewPr>
  <p:slideViewPr>
    <p:cSldViewPr>
      <p:cViewPr varScale="1">
        <p:scale>
          <a:sx n="104" d="100"/>
          <a:sy n="104" d="100"/>
        </p:scale>
        <p:origin x="-18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effectLst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effectLst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effectLst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effectLst/>
              </a:defRPr>
            </a:lvl1pPr>
          </a:lstStyle>
          <a:p>
            <a:pPr>
              <a:defRPr/>
            </a:pPr>
            <a:fld id="{1CDBC4D9-9CAD-424D-88F0-AC23492D40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effectLst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effectLst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effectLst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effectLst/>
              </a:defRPr>
            </a:lvl1pPr>
          </a:lstStyle>
          <a:p>
            <a:pPr>
              <a:defRPr/>
            </a:pPr>
            <a:fld id="{6860A1D1-A4F5-4BA7-82B7-46AEA8E633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8F4D2B-4D8B-4650-A292-B585D12B8C44}" type="slidenum">
              <a:rPr lang="ru-RU"/>
              <a:pPr/>
              <a:t>1</a:t>
            </a:fld>
            <a:endParaRPr lang="ru-RU" dirty="0"/>
          </a:p>
        </p:txBody>
      </p:sp>
      <p:sp>
        <p:nvSpPr>
          <p:cNvPr id="24579" name="Rectangle 3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14E387-6F52-4F27-99D1-163D528F712C}" type="slidenum">
              <a:rPr lang="ru-RU"/>
              <a:pPr/>
              <a:t>2</a:t>
            </a:fld>
            <a:endParaRPr lang="ru-RU"/>
          </a:p>
        </p:txBody>
      </p:sp>
      <p:sp>
        <p:nvSpPr>
          <p:cNvPr id="2560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74583B-F90C-451A-9599-557BB123DD56}" type="slidenum">
              <a:rPr lang="ru-RU"/>
              <a:pPr/>
              <a:t>3</a:t>
            </a:fld>
            <a:endParaRPr lang="ru-RU"/>
          </a:p>
        </p:txBody>
      </p:sp>
      <p:sp>
        <p:nvSpPr>
          <p:cNvPr id="2662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0D68B4-540A-4EE7-ABEA-B23F358D6901}" type="slidenum">
              <a:rPr lang="ru-RU"/>
              <a:pPr/>
              <a:t>4</a:t>
            </a:fld>
            <a:endParaRPr lang="ru-RU"/>
          </a:p>
        </p:txBody>
      </p:sp>
      <p:sp>
        <p:nvSpPr>
          <p:cNvPr id="2765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FB632A-AF63-4548-ACA2-AADE23B63347}" type="slidenum">
              <a:rPr lang="ru-RU"/>
              <a:pPr/>
              <a:t>6</a:t>
            </a:fld>
            <a:endParaRPr lang="ru-RU"/>
          </a:p>
        </p:txBody>
      </p:sp>
      <p:sp>
        <p:nvSpPr>
          <p:cNvPr id="2867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1875ABB-8427-4F7A-82DC-4093AC7791C9}" type="slidenum">
              <a:rPr lang="ru-RU"/>
              <a:pPr/>
              <a:t>8</a:t>
            </a:fld>
            <a:endParaRPr lang="ru-RU"/>
          </a:p>
        </p:txBody>
      </p:sp>
      <p:sp>
        <p:nvSpPr>
          <p:cNvPr id="2969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EFB541-5AA7-4D43-864B-7C5EC719E215}" type="slidenum">
              <a:rPr lang="ru-RU"/>
              <a:pPr/>
              <a:t>10</a:t>
            </a:fld>
            <a:endParaRPr lang="ru-RU"/>
          </a:p>
        </p:txBody>
      </p:sp>
      <p:sp>
        <p:nvSpPr>
          <p:cNvPr id="3174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9CC4B1E-6790-4DF9-84EE-79817D52331B}" type="slidenum">
              <a:rPr lang="ru-RU"/>
              <a:pPr/>
              <a:t>11</a:t>
            </a:fld>
            <a:endParaRPr lang="ru-RU"/>
          </a:p>
        </p:txBody>
      </p:sp>
      <p:sp>
        <p:nvSpPr>
          <p:cNvPr id="3277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21E5FCB7-6CEC-4680-856C-50D47CDF345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0B2BEC5-B86B-401E-9E0A-26692680BF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8090ED3-2817-4EDB-9CD9-9A6AA338EA7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19400" y="609600"/>
            <a:ext cx="60960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819400" y="1981200"/>
            <a:ext cx="2971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943600" y="1981200"/>
            <a:ext cx="2971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80E75C-B2C5-4E24-8909-FF2E09747E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19400" y="609600"/>
            <a:ext cx="60960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2819400" y="1981200"/>
            <a:ext cx="60960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ABC10C-352A-44B8-A999-B052F012FE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C982B67-B845-4BE0-858A-84E3D65B914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B4A282C-9059-4EC1-ADEC-44663881C32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223CE2C-C81C-4211-BDDA-C9749006CD4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6B86338-7943-487E-85D4-8A58633EAB2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769D3BD-77D2-46DB-94D2-525ABC98FE9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03DEB7F-09CF-412A-932D-ED4A0425827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74D8CB3-9CE5-40CD-97AE-E9DB6B7F66C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9EF07504-64C6-4200-B433-18734F202CC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5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0380FAA4-6458-4649-89B8-27765C8D6D5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  <p:sldLayoutId id="2147483796" r:id="rId13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0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25629" y="1238220"/>
            <a:ext cx="4572000" cy="2862322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Техника безопасности </a:t>
            </a:r>
            <a:endParaRPr lang="en-US" sz="3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При работе </a:t>
            </a:r>
          </a:p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</a:t>
            </a:r>
          </a:p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компьютере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10"/>
          <p:cNvSpPr>
            <a:spLocks noChangeArrowheads="1"/>
          </p:cNvSpPr>
          <p:nvPr/>
        </p:nvSpPr>
        <p:spPr bwMode="auto">
          <a:xfrm>
            <a:off x="0" y="1808163"/>
            <a:ext cx="9144000" cy="3865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kumimoji="1" lang="ru-RU" sz="2400" b="1">
                <a:effectLst/>
              </a:rPr>
              <a:t>Все учащиеся должны изучить правила ТБ при работе в компьютерном классе и расписаться в специальной графе журнала по ТБ.</a:t>
            </a:r>
          </a:p>
          <a:p>
            <a:pPr algn="just"/>
            <a:endParaRPr kumimoji="1" lang="ru-RU" sz="2400" b="1">
              <a:effectLst/>
            </a:endParaRPr>
          </a:p>
          <a:p>
            <a:pPr algn="just"/>
            <a:r>
              <a:rPr kumimoji="1" lang="ru-RU" sz="3200" b="1">
                <a:solidFill>
                  <a:srgbClr val="FF9966"/>
                </a:solidFill>
                <a:effectLst/>
              </a:rPr>
              <a:t>Это поможет им сохранить:</a:t>
            </a:r>
          </a:p>
          <a:p>
            <a:pPr algn="just">
              <a:buFont typeface="Wingdings" pitchFamily="2" charset="2"/>
              <a:buChar char="Ш"/>
            </a:pPr>
            <a:r>
              <a:rPr kumimoji="1" lang="ru-RU" sz="2400" b="1">
                <a:effectLst/>
              </a:rPr>
              <a:t>здоровье;</a:t>
            </a:r>
          </a:p>
          <a:p>
            <a:pPr algn="just">
              <a:buFont typeface="Wingdings" pitchFamily="2" charset="2"/>
              <a:buChar char="Ш"/>
            </a:pPr>
            <a:r>
              <a:rPr kumimoji="1" lang="ru-RU" sz="2400" b="1">
                <a:effectLst/>
              </a:rPr>
              <a:t>дорогостоящую технику;</a:t>
            </a:r>
          </a:p>
          <a:p>
            <a:pPr algn="just">
              <a:buFont typeface="Wingdings" pitchFamily="2" charset="2"/>
              <a:buChar char="Ш"/>
            </a:pPr>
            <a:r>
              <a:rPr kumimoji="1" lang="ru-RU" sz="2400" b="1">
                <a:effectLst/>
              </a:rPr>
              <a:t>кошелек родителей;</a:t>
            </a:r>
          </a:p>
          <a:p>
            <a:pPr algn="just">
              <a:buFont typeface="Wingdings" pitchFamily="2" charset="2"/>
              <a:buChar char="Ш"/>
            </a:pPr>
            <a:r>
              <a:rPr kumimoji="1" lang="ru-RU" sz="2400" b="1">
                <a:effectLst/>
              </a:rPr>
              <a:t>возможность дальнейшего обучения с использованием компьютеров.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22312" y="682233"/>
            <a:ext cx="55292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fontAlgn="auto" hangingPunct="1">
              <a:spcAft>
                <a:spcPts val="0"/>
              </a:spcAft>
            </a:pPr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Что все это значит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6"/>
          <p:cNvSpPr>
            <a:spLocks noGrp="1" noChangeArrowheads="1"/>
          </p:cNvSpPr>
          <p:nvPr>
            <p:ph type="title"/>
          </p:nvPr>
        </p:nvSpPr>
        <p:spPr>
          <a:xfrm>
            <a:off x="1241425" y="0"/>
            <a:ext cx="60960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ru-RU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+mn-ea"/>
                <a:cs typeface="+mn-cs"/>
              </a:rPr>
              <a:t>Заключение</a:t>
            </a:r>
          </a:p>
        </p:txBody>
      </p:sp>
      <p:sp>
        <p:nvSpPr>
          <p:cNvPr id="19459" name="Rectangle 10"/>
          <p:cNvSpPr>
            <a:spLocks noChangeArrowheads="1"/>
          </p:cNvSpPr>
          <p:nvPr/>
        </p:nvSpPr>
        <p:spPr bwMode="auto">
          <a:xfrm>
            <a:off x="250825" y="1403350"/>
            <a:ext cx="8893175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361950"/>
            <a:r>
              <a:rPr kumimoji="1" lang="ru-RU" sz="2400" b="1">
                <a:effectLst/>
              </a:rPr>
              <a:t>Учащиеся, нарушившие правила ТБ в компьютерном классе, от выполнения практических работ отстраняются. Сведения о нарушении передаются администрации школы, которая принимает соответствующие решения о наказании, возмещении причиненного ущерба и возможности дальнейших занятий в компьютерном классе. Допуск таких учащихся к работе возможен только после повторного инструктажа и сдачи зачета по ТБ с соответствующей записью в журнале по ТБ.</a:t>
            </a:r>
          </a:p>
          <a:p>
            <a:pPr indent="361950"/>
            <a:endParaRPr kumimoji="1" lang="ru-RU" sz="2400" b="1">
              <a:effectLst/>
            </a:endParaRPr>
          </a:p>
          <a:p>
            <a:pPr indent="361950"/>
            <a:r>
              <a:rPr kumimoji="1" lang="ru-RU" sz="2400" b="1">
                <a:effectLst/>
              </a:rPr>
              <a:t>За грубое нарушение ТБ учащиеся и их родители несут все виды ответственности, предусмотренные законами РФ.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title"/>
          </p:nvPr>
        </p:nvSpPr>
        <p:spPr>
          <a:xfrm>
            <a:off x="914400" y="685800"/>
            <a:ext cx="28194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ru-RU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+mn-ea"/>
                <a:cs typeface="+mn-cs"/>
              </a:rPr>
              <a:t>Введение</a:t>
            </a:r>
          </a:p>
        </p:txBody>
      </p:sp>
      <p:sp>
        <p:nvSpPr>
          <p:cNvPr id="9220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2514600"/>
            <a:ext cx="8839200" cy="4343400"/>
          </a:xfrm>
        </p:spPr>
        <p:txBody>
          <a:bodyPr>
            <a:normAutofit/>
          </a:bodyPr>
          <a:lstStyle/>
          <a:p>
            <a:r>
              <a:rPr lang="fr-FR" sz="2000" dirty="0" smtClean="0">
                <a:solidFill>
                  <a:srgbClr val="0C0C0C"/>
                </a:solidFill>
                <a:latin typeface="Times New Roman" pitchFamily="18" charset="0"/>
              </a:rPr>
              <a:t>В </a:t>
            </a:r>
            <a:r>
              <a:rPr lang="fr-FR" sz="2000" dirty="0" smtClean="0">
                <a:solidFill>
                  <a:srgbClr val="0C0C0C"/>
                </a:solidFill>
                <a:latin typeface="Times New Roman" pitchFamily="18" charset="0"/>
              </a:rPr>
              <a:t>кабинете вычислительной техники установлена дорогостоящая, сложная и требующая осторожного и аккуратного обращения аппаратура — компьютеры</a:t>
            </a:r>
            <a:r>
              <a:rPr lang="ru-RU" sz="2000" dirty="0" smtClean="0">
                <a:solidFill>
                  <a:srgbClr val="0C0C0C"/>
                </a:solidFill>
                <a:latin typeface="Times New Roman" pitchFamily="18" charset="0"/>
              </a:rPr>
              <a:t>, </a:t>
            </a:r>
            <a:r>
              <a:rPr lang="fr-FR" sz="2000" dirty="0" smtClean="0">
                <a:solidFill>
                  <a:srgbClr val="0C0C0C"/>
                </a:solidFill>
                <a:latin typeface="Times New Roman" pitchFamily="18" charset="0"/>
              </a:rPr>
              <a:t>принтер</a:t>
            </a:r>
            <a:r>
              <a:rPr lang="ru-RU" sz="2000" dirty="0" err="1" smtClean="0">
                <a:solidFill>
                  <a:srgbClr val="0C0C0C"/>
                </a:solidFill>
                <a:latin typeface="Times New Roman" pitchFamily="18" charset="0"/>
              </a:rPr>
              <a:t>ы</a:t>
            </a:r>
            <a:r>
              <a:rPr lang="ru-RU" sz="2000" dirty="0" smtClean="0">
                <a:solidFill>
                  <a:srgbClr val="0C0C0C"/>
                </a:solidFill>
                <a:latin typeface="Times New Roman" pitchFamily="18" charset="0"/>
              </a:rPr>
              <a:t> и </a:t>
            </a:r>
            <a:r>
              <a:rPr lang="fr-FR" sz="2000" dirty="0" smtClean="0">
                <a:solidFill>
                  <a:srgbClr val="0C0C0C"/>
                </a:solidFill>
                <a:latin typeface="Times New Roman" pitchFamily="18" charset="0"/>
              </a:rPr>
              <a:t>другие технические средства.</a:t>
            </a:r>
            <a:r>
              <a:rPr lang="ru-RU" sz="2000" dirty="0" smtClean="0">
                <a:solidFill>
                  <a:srgbClr val="0C0C0C"/>
                </a:solidFill>
                <a:latin typeface="Times New Roman" pitchFamily="18" charset="0"/>
              </a:rPr>
              <a:t> </a:t>
            </a:r>
          </a:p>
          <a:p>
            <a:r>
              <a:rPr lang="ru-RU" sz="2000" dirty="0" smtClean="0">
                <a:solidFill>
                  <a:srgbClr val="0C0C0C"/>
                </a:solidFill>
                <a:latin typeface="Times New Roman" pitchFamily="18" charset="0"/>
              </a:rPr>
              <a:t>Факты нахождения в кабинете большого количества техники, питающейся от электросети, с одновременным присутствием  школьников являются достаточными для выдвижения повышенных требований к безопасности такого помещения.</a:t>
            </a:r>
          </a:p>
        </p:txBody>
      </p:sp>
      <p:pic>
        <p:nvPicPr>
          <p:cNvPr id="9218" name="Picture 4" descr="j0285750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5156208" y="288882"/>
            <a:ext cx="3694113" cy="2270125"/>
          </a:xfrm>
          <a:noFill/>
        </p:spPr>
      </p:pic>
      <p:sp>
        <p:nvSpPr>
          <p:cNvPr id="13318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51838" y="6057900"/>
            <a:ext cx="792162" cy="765175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6"/>
          <p:cNvSpPr>
            <a:spLocks noGrp="1" noChangeArrowheads="1"/>
          </p:cNvSpPr>
          <p:nvPr>
            <p:ph type="title"/>
          </p:nvPr>
        </p:nvSpPr>
        <p:spPr>
          <a:xfrm>
            <a:off x="336492" y="609600"/>
            <a:ext cx="8807508" cy="1143000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+mn-ea"/>
                <a:cs typeface="+mn-cs"/>
              </a:rPr>
              <a:t>Содержание презентации</a:t>
            </a:r>
            <a:endParaRPr lang="ru-RU" sz="3600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84187" y="1639863"/>
            <a:ext cx="7483528" cy="3442994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65760" lvl="0" indent="-256032" eaLnBrk="1" fontAlgn="auto" hangingPunct="1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</a:pPr>
            <a:endParaRPr lang="ru-RU" sz="2700" b="1" spc="50" dirty="0" smtClean="0">
              <a:ln w="11430">
                <a:solidFill>
                  <a:schemeClr val="tx1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Lucida Sans Unicode"/>
              <a:hlinkClick r:id="rId3" action="ppaction://hlinksldjump"/>
            </a:endParaRPr>
          </a:p>
          <a:p>
            <a:pPr marL="365760" lvl="0" indent="-256032" eaLnBrk="1" fontAlgn="auto" hangingPunct="1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ru-RU" sz="2700" b="1" spc="50" dirty="0" smtClean="0">
                <a:ln w="1143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Lucida Sans Unicode"/>
                <a:hlinkClick r:id="rId3" action="ppaction://hlinksldjump"/>
              </a:rPr>
              <a:t>Правила </a:t>
            </a:r>
            <a:r>
              <a:rPr lang="ru-RU" sz="2700" b="1" spc="50" dirty="0">
                <a:ln w="1143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Lucida Sans Unicode"/>
                <a:hlinkClick r:id="rId3" action="ppaction://hlinksldjump"/>
              </a:rPr>
              <a:t>поведения в компьютерном классе</a:t>
            </a:r>
            <a:endParaRPr lang="ru-RU" sz="2700" b="1" spc="50" dirty="0">
              <a:ln w="11430"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Lucida Sans Unicode"/>
            </a:endParaRPr>
          </a:p>
          <a:p>
            <a:pPr marL="365760" lvl="0" indent="-256032" eaLnBrk="1" fontAlgn="auto" hangingPunct="1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ru-RU" sz="2700" b="1" spc="50" dirty="0">
                <a:ln w="1143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Lucida Sans Unicode"/>
                <a:hlinkClick r:id="rId4" action="ppaction://hlinksldjump"/>
              </a:rPr>
              <a:t>Правила </a:t>
            </a:r>
            <a:r>
              <a:rPr lang="ru-RU" sz="2700" b="1" spc="50" dirty="0" err="1">
                <a:ln w="1143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Lucida Sans Unicode"/>
                <a:hlinkClick r:id="rId4" action="ppaction://hlinksldjump"/>
              </a:rPr>
              <a:t>электробезопасности</a:t>
            </a:r>
            <a:endParaRPr lang="ru-RU" sz="2700" b="1" spc="50" dirty="0">
              <a:ln w="11430"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Lucida Sans Unicode"/>
            </a:endParaRPr>
          </a:p>
          <a:p>
            <a:pPr marL="365760" lvl="0" indent="-256032" eaLnBrk="1" fontAlgn="auto" hangingPunct="1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ru-RU" sz="2700" b="1" spc="50" dirty="0">
                <a:ln w="1143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Lucida Sans Unicode"/>
                <a:hlinkClick r:id="rId5" action="ppaction://hlinksldjump"/>
              </a:rPr>
              <a:t>Правила пожарной безопасности</a:t>
            </a:r>
            <a:endParaRPr lang="ru-RU" sz="2700" b="1" spc="50" dirty="0">
              <a:ln w="11430"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Lucida Sans Unicode"/>
            </a:endParaRPr>
          </a:p>
          <a:p>
            <a:pPr marL="365760" lvl="0" indent="-256032" eaLnBrk="1" fontAlgn="auto" hangingPunct="1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ru-RU" sz="2700" b="1" spc="50" dirty="0">
                <a:ln w="1143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Lucida Sans Unicode"/>
                <a:hlinkClick r:id="rId6" action="ppaction://hlinksldjump"/>
              </a:rPr>
              <a:t>Заключение</a:t>
            </a:r>
            <a:endParaRPr lang="ru-RU" sz="2700" b="1" spc="50" dirty="0">
              <a:ln w="11430"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Lucida Sans Unicode"/>
            </a:endParaRPr>
          </a:p>
          <a:p>
            <a:pPr marL="365760" lvl="0" indent="-256032" eaLnBrk="1" fontAlgn="auto" hangingPunct="1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ru-RU" sz="2700" b="1" spc="50" dirty="0" smtClean="0">
                <a:ln w="1143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Lucida Sans Unicode"/>
                <a:hlinkClick r:id="" action="ppaction://noaction"/>
              </a:rPr>
              <a:t>Тест</a:t>
            </a:r>
            <a:endParaRPr lang="ru-RU" sz="2700" b="1" spc="50" dirty="0" smtClean="0">
              <a:ln w="11430"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Lucida Sans Unicode"/>
            </a:endParaRPr>
          </a:p>
          <a:p>
            <a:pPr marL="365760" lvl="0" indent="-256032" eaLnBrk="1" fontAlgn="auto" hangingPunct="1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</a:pPr>
            <a:endParaRPr lang="ru-RU" sz="2700" b="1" spc="50" dirty="0">
              <a:ln w="11430">
                <a:solidFill>
                  <a:schemeClr val="tx1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Lucida Sans Unicode"/>
            </a:endParaRPr>
          </a:p>
          <a:p>
            <a:pPr marL="365760" lvl="0" indent="-256032" eaLnBrk="1" fontAlgn="auto" hangingPunct="1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</a:pPr>
            <a:endParaRPr lang="ru-RU" sz="2700" b="1" spc="50" dirty="0">
              <a:ln w="11430">
                <a:solidFill>
                  <a:schemeClr val="tx1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Lucida Sans Unicode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ZA10279140104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7070" y="4049721"/>
            <a:ext cx="5776929" cy="2590800"/>
          </a:xfrm>
          <a:prstGeom prst="rect">
            <a:avLst/>
          </a:prstGeom>
        </p:spPr>
      </p:pic>
      <p:sp>
        <p:nvSpPr>
          <p:cNvPr id="11267" name="Rectangle 3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839200" cy="874713"/>
          </a:xfrm>
        </p:spPr>
        <p:txBody>
          <a:bodyPr>
            <a:noAutofit/>
          </a:bodyPr>
          <a:lstStyle/>
          <a:p>
            <a:pPr eaLnBrk="1" hangingPunct="1"/>
            <a:r>
              <a:rPr lang="ru-RU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+mn-ea"/>
                <a:cs typeface="+mn-cs"/>
              </a:rPr>
              <a:t>Правила поведения в компьютерном классе</a:t>
            </a:r>
            <a:br>
              <a:rPr lang="ru-RU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+mn-ea"/>
                <a:cs typeface="+mn-cs"/>
              </a:rPr>
            </a:br>
            <a:endParaRPr lang="ru-RU" sz="3600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303" name="Rectangle 255"/>
          <p:cNvSpPr>
            <a:spLocks noChangeArrowheads="1"/>
          </p:cNvSpPr>
          <p:nvPr/>
        </p:nvSpPr>
        <p:spPr bwMode="auto">
          <a:xfrm>
            <a:off x="1431882" y="1384272"/>
            <a:ext cx="7416800" cy="344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284163">
              <a:buFontTx/>
              <a:buAutoNum type="arabicParenR"/>
              <a:defRPr/>
            </a:pPr>
            <a:r>
              <a:rPr kumimoji="1" lang="ru-RU" sz="2000" b="1" dirty="0">
                <a:effectLst/>
              </a:rPr>
              <a:t>В</a:t>
            </a:r>
            <a:r>
              <a:rPr kumimoji="1" lang="fr-FR" sz="2000" b="1" dirty="0">
                <a:effectLst/>
              </a:rPr>
              <a:t>ходите в кабинет спокойно, не торопясь, не толкаясь, не задевая столы</a:t>
            </a:r>
            <a:r>
              <a:rPr kumimoji="1" lang="ru-RU" sz="2000" b="1" dirty="0">
                <a:effectLst/>
              </a:rPr>
              <a:t>;</a:t>
            </a:r>
            <a:r>
              <a:rPr kumimoji="1" lang="fr-FR" sz="2000" b="1" dirty="0">
                <a:effectLst/>
              </a:rPr>
              <a:t> </a:t>
            </a:r>
            <a:endParaRPr kumimoji="1" lang="ru-RU" sz="2000" b="1" dirty="0">
              <a:effectLst/>
            </a:endParaRPr>
          </a:p>
          <a:p>
            <a:pPr indent="284163">
              <a:buFontTx/>
              <a:buAutoNum type="arabicParenR"/>
              <a:defRPr/>
            </a:pPr>
            <a:r>
              <a:rPr kumimoji="1" lang="ru-RU" sz="2000" b="1" dirty="0">
                <a:effectLst/>
              </a:rPr>
              <a:t>З</a:t>
            </a:r>
            <a:r>
              <a:rPr kumimoji="1" lang="fr-FR" sz="2000" b="1" dirty="0">
                <a:effectLst/>
              </a:rPr>
              <a:t>анимайте отведенное вам место</a:t>
            </a:r>
            <a:r>
              <a:rPr kumimoji="1" lang="ru-RU" sz="2000" b="1" dirty="0">
                <a:effectLst/>
              </a:rPr>
              <a:t>;</a:t>
            </a:r>
          </a:p>
          <a:p>
            <a:pPr indent="284163">
              <a:buFontTx/>
              <a:buAutoNum type="arabicParenR"/>
              <a:defRPr/>
            </a:pPr>
            <a:r>
              <a:rPr kumimoji="1" lang="ru-RU" sz="2000" b="1" dirty="0">
                <a:effectLst/>
              </a:rPr>
              <a:t>Б</a:t>
            </a:r>
            <a:r>
              <a:rPr kumimoji="1" lang="fr-FR" sz="2000" b="1" dirty="0">
                <a:effectLst/>
              </a:rPr>
              <a:t>ережно обращайтесь с техникой;</a:t>
            </a:r>
            <a:endParaRPr kumimoji="1" lang="ru-RU" sz="2000" b="1" dirty="0">
              <a:effectLst/>
            </a:endParaRPr>
          </a:p>
          <a:p>
            <a:pPr indent="284163">
              <a:buFontTx/>
              <a:buAutoNum type="arabicParenR"/>
              <a:defRPr/>
            </a:pPr>
            <a:r>
              <a:rPr kumimoji="1" lang="ru-RU" sz="2000" b="1" dirty="0">
                <a:effectLst/>
              </a:rPr>
              <a:t>Не кладите книги, тетради на монитор и клавиатуру;</a:t>
            </a:r>
          </a:p>
          <a:p>
            <a:pPr indent="284163">
              <a:buFontTx/>
              <a:buAutoNum type="arabicParenR"/>
              <a:defRPr/>
            </a:pPr>
            <a:r>
              <a:rPr kumimoji="1" lang="ru-RU" sz="2000" b="1" dirty="0">
                <a:effectLst/>
              </a:rPr>
              <a:t>Запишитесь в журнал регистрации;</a:t>
            </a:r>
          </a:p>
          <a:p>
            <a:pPr indent="284163">
              <a:buFontTx/>
              <a:buAutoNum type="arabicParenR"/>
              <a:defRPr/>
            </a:pPr>
            <a:r>
              <a:rPr kumimoji="1" lang="ru-RU" sz="2000" b="1" dirty="0">
                <a:effectLst/>
              </a:rPr>
              <a:t>Начинайте работу только по указанию преподавателя.</a:t>
            </a:r>
          </a:p>
          <a:p>
            <a:pPr indent="284163">
              <a:buFontTx/>
              <a:buAutoNum type="arabicParenR"/>
              <a:defRPr/>
            </a:pPr>
            <a:r>
              <a:rPr kumimoji="1" lang="ru-RU" sz="2000" b="1" dirty="0">
                <a:effectLst/>
              </a:rPr>
              <a:t>П</a:t>
            </a:r>
            <a:r>
              <a:rPr kumimoji="1" lang="fr-FR" sz="2000" b="1" dirty="0">
                <a:effectLst/>
              </a:rPr>
              <a:t>лавно </a:t>
            </a:r>
            <a:r>
              <a:rPr kumimoji="1" lang="fr-FR" sz="2000" b="1" dirty="0">
                <a:effectLst/>
              </a:rPr>
              <a:t>нажимайте</a:t>
            </a:r>
            <a:r>
              <a:rPr kumimoji="1" lang="fr-FR" sz="2000" b="1" dirty="0">
                <a:effectLst/>
              </a:rPr>
              <a:t> на клавиши, не допуская резких ударов</a:t>
            </a:r>
            <a:r>
              <a:rPr kumimoji="1" lang="ru-RU" sz="2000" b="1" dirty="0">
                <a:effectLst/>
              </a:rPr>
              <a:t>.</a:t>
            </a:r>
            <a:r>
              <a:rPr kumimoji="1" lang="ru-RU" sz="2000" dirty="0">
                <a:effectLst>
                  <a:outerShdw blurRad="38100" dist="38100" dir="2700000" algn="tl">
                    <a:srgbClr val="800000"/>
                  </a:outerShdw>
                </a:effectLst>
              </a:rPr>
              <a:t> </a:t>
            </a:r>
          </a:p>
          <a:p>
            <a:pPr indent="284163">
              <a:buFontTx/>
              <a:buAutoNum type="arabicParenR"/>
              <a:defRPr/>
            </a:pPr>
            <a:r>
              <a:rPr kumimoji="1" lang="ru-RU" sz="2000" b="1" dirty="0">
                <a:effectLst/>
              </a:rPr>
              <a:t>Н</a:t>
            </a:r>
            <a:r>
              <a:rPr kumimoji="1" lang="fr-FR" sz="2000" b="1" dirty="0">
                <a:effectLst/>
              </a:rPr>
              <a:t>е вставайте со своих мест, когда в кабинет входят посетители</a:t>
            </a:r>
            <a:r>
              <a:rPr kumimoji="1" lang="ru-RU" sz="2000" b="1" dirty="0">
                <a:effectLst/>
              </a:rPr>
              <a:t>. </a:t>
            </a:r>
          </a:p>
          <a:p>
            <a:pPr indent="284163">
              <a:defRPr/>
            </a:pPr>
            <a:endParaRPr kumimoji="1" lang="fr-FR" sz="2000" b="1" dirty="0">
              <a:effectLst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0" y="1042988"/>
            <a:ext cx="8856663" cy="49069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b="1" smtClean="0">
                <a:latin typeface="Times New Roman" pitchFamily="18" charset="0"/>
              </a:rPr>
              <a:t>Следует </a:t>
            </a:r>
            <a:r>
              <a:rPr lang="fr-FR" sz="2400" b="1" smtClean="0">
                <a:latin typeface="Times New Roman" pitchFamily="18" charset="0"/>
              </a:rPr>
              <a:t>работать на расстоянии 60—70 см</a:t>
            </a:r>
            <a:r>
              <a:rPr lang="ru-RU" sz="2400" b="1" smtClean="0">
                <a:latin typeface="Times New Roman" pitchFamily="18" charset="0"/>
              </a:rPr>
              <a:t> от экрана монитора</a:t>
            </a:r>
            <a:r>
              <a:rPr lang="fr-FR" sz="2400" b="1" smtClean="0">
                <a:latin typeface="Times New Roman" pitchFamily="18" charset="0"/>
              </a:rPr>
              <a:t>, допустимо не менее 50 см, соблюдая правильную посадку, не сутулясь, не наклоняясь</a:t>
            </a:r>
            <a:r>
              <a:rPr lang="ru-RU" sz="2400" b="1" smtClean="0">
                <a:latin typeface="Times New Roman" pitchFamily="18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b="1" smtClean="0">
                <a:latin typeface="Times New Roman" pitchFamily="18" charset="0"/>
              </a:rPr>
              <a:t>У</a:t>
            </a:r>
            <a:r>
              <a:rPr lang="fr-FR" sz="2400" b="1" smtClean="0">
                <a:latin typeface="Times New Roman" pitchFamily="18" charset="0"/>
              </a:rPr>
              <a:t>чащимся, имеющим очки для постоянного ношения,</a:t>
            </a:r>
            <a:r>
              <a:rPr lang="ru-RU" sz="2400" b="1" smtClean="0">
                <a:latin typeface="Times New Roman" pitchFamily="18" charset="0"/>
              </a:rPr>
              <a:t> следует работать</a:t>
            </a:r>
            <a:r>
              <a:rPr lang="fr-FR" sz="2400" b="1" smtClean="0">
                <a:latin typeface="Times New Roman" pitchFamily="18" charset="0"/>
              </a:rPr>
              <a:t> в очках.</a:t>
            </a:r>
            <a:r>
              <a:rPr lang="ru-RU" sz="2400" b="1" smtClean="0">
                <a:latin typeface="Times New Roman" pitchFamily="18" charset="0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b="1" smtClean="0">
                <a:latin typeface="Times New Roman" pitchFamily="18" charset="0"/>
              </a:rPr>
              <a:t>О</a:t>
            </a:r>
            <a:r>
              <a:rPr lang="fr-FR" sz="2400" b="1" smtClean="0">
                <a:latin typeface="Times New Roman" pitchFamily="18" charset="0"/>
              </a:rPr>
              <a:t>свещени</a:t>
            </a:r>
            <a:r>
              <a:rPr lang="ru-RU" sz="2400" b="1" smtClean="0">
                <a:latin typeface="Times New Roman" pitchFamily="18" charset="0"/>
              </a:rPr>
              <a:t>е должно быть </a:t>
            </a:r>
            <a:r>
              <a:rPr lang="fr-FR" sz="2400" b="1" smtClean="0">
                <a:latin typeface="Times New Roman" pitchFamily="18" charset="0"/>
              </a:rPr>
              <a:t>достаточн</a:t>
            </a:r>
            <a:r>
              <a:rPr lang="ru-RU" sz="2400" b="1" smtClean="0">
                <a:latin typeface="Times New Roman" pitchFamily="18" charset="0"/>
              </a:rPr>
              <a:t>ы</a:t>
            </a:r>
            <a:r>
              <a:rPr lang="fr-FR" sz="2400" b="1" smtClean="0">
                <a:latin typeface="Times New Roman" pitchFamily="18" charset="0"/>
              </a:rPr>
              <a:t>м</a:t>
            </a:r>
            <a:r>
              <a:rPr lang="ru-RU" sz="2400" b="1" smtClean="0">
                <a:latin typeface="Times New Roman" pitchFamily="18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b="1" smtClean="0">
                <a:latin typeface="Times New Roman" pitchFamily="18" charset="0"/>
              </a:rPr>
              <a:t>Н</a:t>
            </a:r>
            <a:r>
              <a:rPr lang="fr-FR" sz="2400" b="1" smtClean="0">
                <a:latin typeface="Times New Roman" pitchFamily="18" charset="0"/>
              </a:rPr>
              <a:t>ельзя работать</a:t>
            </a:r>
            <a:r>
              <a:rPr lang="ru-RU" sz="2400" b="1" smtClean="0">
                <a:latin typeface="Times New Roman" pitchFamily="18" charset="0"/>
              </a:rPr>
              <a:t> </a:t>
            </a:r>
            <a:r>
              <a:rPr lang="fr-FR" sz="2400" b="1" smtClean="0">
                <a:latin typeface="Times New Roman" pitchFamily="18" charset="0"/>
              </a:rPr>
              <a:t>при плохом самочувствии</a:t>
            </a:r>
            <a:r>
              <a:rPr lang="ru-RU" sz="2400" b="1" smtClean="0">
                <a:latin typeface="Times New Roman" pitchFamily="18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b="1" smtClean="0">
                <a:latin typeface="Times New Roman" pitchFamily="18" charset="0"/>
              </a:rPr>
              <a:t>Положение при работе должно быть таким, чтобы линия взора приходилась в центр экрана. Не следует наклоняться и сутулиться при пользовании клавиатурой и чтении с экрана монитора. 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b="1" smtClean="0">
                <a:latin typeface="Times New Roman" pitchFamily="18" charset="0"/>
              </a:rPr>
              <a:t>Время непрерывной работы за компьютером не должно превышать 30 минут.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96863" y="0"/>
            <a:ext cx="7451768" cy="1143000"/>
          </a:xfrm>
        </p:spPr>
        <p:txBody>
          <a:bodyPr>
            <a:noAutofit/>
          </a:bodyPr>
          <a:lstStyle/>
          <a:p>
            <a:pPr eaLnBrk="1" hangingPunct="1"/>
            <a:r>
              <a:rPr lang="ru-RU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+mn-ea"/>
                <a:cs typeface="+mn-cs"/>
              </a:rPr>
              <a:t>Забота о здоровье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5"/>
          <p:cNvSpPr>
            <a:spLocks noChangeArrowheads="1"/>
          </p:cNvSpPr>
          <p:nvPr/>
        </p:nvSpPr>
        <p:spPr bwMode="auto">
          <a:xfrm>
            <a:off x="665110" y="1822428"/>
            <a:ext cx="7813782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kumimoji="1" lang="fr-FR" sz="2800" b="1" dirty="0">
                <a:effectLst/>
              </a:rPr>
              <a:t>На рабочем месте </a:t>
            </a:r>
            <a:r>
              <a:rPr kumimoji="1" lang="ru-RU" sz="2800" b="1" dirty="0">
                <a:effectLst/>
              </a:rPr>
              <a:t>учащегося в компьютерном классе </a:t>
            </a:r>
            <a:r>
              <a:rPr kumimoji="1" lang="fr-FR" sz="2800" b="1" dirty="0">
                <a:effectLst/>
              </a:rPr>
              <a:t>размещены составные части ПЭВМ — системный блок, клавиатура и монитор</a:t>
            </a:r>
            <a:r>
              <a:rPr kumimoji="1" lang="fr-FR" sz="2800" b="1" dirty="0" smtClean="0">
                <a:effectLst/>
              </a:rPr>
              <a:t>.</a:t>
            </a:r>
            <a:endParaRPr kumimoji="1" lang="ru-RU" sz="2800" b="1" dirty="0" smtClean="0">
              <a:effectLst/>
            </a:endParaRPr>
          </a:p>
          <a:p>
            <a:pPr>
              <a:buFont typeface="Arial" pitchFamily="34" charset="0"/>
              <a:buChar char="•"/>
            </a:pPr>
            <a:r>
              <a:rPr kumimoji="1" lang="fr-FR" sz="2800" b="1" dirty="0" smtClean="0">
                <a:effectLst/>
              </a:rPr>
              <a:t> </a:t>
            </a:r>
            <a:r>
              <a:rPr kumimoji="1" lang="fr-FR" sz="2800" b="1" dirty="0">
                <a:effectLst/>
              </a:rPr>
              <a:t>Во время работы лучевая трубка монитора работает под высоким напряжением. </a:t>
            </a:r>
            <a:endParaRPr kumimoji="1" lang="ru-RU" sz="2800" b="1" dirty="0" smtClean="0">
              <a:effectLst/>
            </a:endParaRPr>
          </a:p>
          <a:p>
            <a:pPr>
              <a:buFont typeface="Arial" pitchFamily="34" charset="0"/>
              <a:buChar char="•"/>
            </a:pPr>
            <a:r>
              <a:rPr kumimoji="1" lang="fr-FR" sz="2800" b="1" dirty="0" smtClean="0">
                <a:effectLst/>
              </a:rPr>
              <a:t>Неправильное </a:t>
            </a:r>
            <a:r>
              <a:rPr kumimoji="1" lang="fr-FR" sz="2800" b="1" dirty="0">
                <a:effectLst/>
              </a:rPr>
              <a:t>обращение с аппаратурой, кабелями и мониторами может привести к тяжелым поражениям электрическим током, вызвать загорание аппаратуры.</a:t>
            </a:r>
          </a:p>
        </p:txBody>
      </p:sp>
      <p:sp>
        <p:nvSpPr>
          <p:cNvPr id="13318" name="Rectangle 1"/>
          <p:cNvSpPr>
            <a:spLocks noGrp="1" noChangeArrowheads="1"/>
          </p:cNvSpPr>
          <p:nvPr>
            <p:ph type="title"/>
          </p:nvPr>
        </p:nvSpPr>
        <p:spPr>
          <a:xfrm>
            <a:off x="1143000" y="609600"/>
            <a:ext cx="7226352" cy="1143000"/>
          </a:xfrm>
        </p:spPr>
        <p:txBody>
          <a:bodyPr>
            <a:noAutofit/>
          </a:bodyPr>
          <a:lstStyle/>
          <a:p>
            <a:pPr eaLnBrk="1" hangingPunct="1"/>
            <a:r>
              <a:rPr lang="ru-RU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+mn-ea"/>
                <a:cs typeface="+mn-cs"/>
              </a:rPr>
              <a:t>Правила </a:t>
            </a:r>
            <a:r>
              <a:rPr lang="ru-RU" sz="36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+mn-ea"/>
                <a:cs typeface="+mn-cs"/>
              </a:rPr>
              <a:t>электробезопасности</a:t>
            </a:r>
            <a:endParaRPr lang="ru-RU" sz="3600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 descr="GHOS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43702" y="4597416"/>
            <a:ext cx="2771775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Rectangle 3"/>
          <p:cNvSpPr>
            <a:spLocks noGrp="1" noChangeArrowheads="1"/>
          </p:cNvSpPr>
          <p:nvPr>
            <p:ph idx="1"/>
          </p:nvPr>
        </p:nvSpPr>
        <p:spPr>
          <a:xfrm>
            <a:off x="647700" y="1052513"/>
            <a:ext cx="9186863" cy="37814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kumimoji="1" lang="ru-RU" sz="2400" b="1" smtClean="0"/>
              <a:t>работать влажными и грязными руками;</a:t>
            </a:r>
            <a:endParaRPr lang="ru-RU" sz="2400" b="1" smtClean="0"/>
          </a:p>
          <a:p>
            <a:pPr eaLnBrk="1" hangingPunct="1">
              <a:lnSpc>
                <a:spcPct val="80000"/>
              </a:lnSpc>
            </a:pPr>
            <a:r>
              <a:rPr lang="ru-RU" sz="2400" b="1" smtClean="0"/>
              <a:t>заходить в рабочую зону (за компьютеры);</a:t>
            </a:r>
          </a:p>
          <a:p>
            <a:pPr eaLnBrk="1" hangingPunct="1">
              <a:lnSpc>
                <a:spcPct val="80000"/>
              </a:lnSpc>
            </a:pPr>
            <a:r>
              <a:rPr lang="fr-FR" sz="2400" b="1" smtClean="0"/>
              <a:t>трогать разъемы соединительных кабелей;</a:t>
            </a:r>
            <a:endParaRPr lang="ru-RU" sz="2400" b="1" smtClean="0"/>
          </a:p>
          <a:p>
            <a:pPr eaLnBrk="1" hangingPunct="1">
              <a:lnSpc>
                <a:spcPct val="80000"/>
              </a:lnSpc>
            </a:pPr>
            <a:r>
              <a:rPr lang="ru-RU" sz="2400" b="1" smtClean="0"/>
              <a:t>прикасаться к питающим проводам и устройствам заземления;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b="1" smtClean="0"/>
              <a:t>прикасаться к экрану и к тыльной стороне монитора, клавиатуры;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b="1" smtClean="0"/>
              <a:t>включать и отключать аппаратуру без указания преподавателя;</a:t>
            </a:r>
          </a:p>
          <a:p>
            <a:pPr eaLnBrk="1" hangingPunct="1">
              <a:lnSpc>
                <a:spcPct val="80000"/>
              </a:lnSpc>
            </a:pPr>
            <a:r>
              <a:rPr lang="fr-FR" sz="2400" b="1" smtClean="0"/>
              <a:t>самостоятельно устран</a:t>
            </a:r>
            <a:r>
              <a:rPr lang="ru-RU" sz="2400" b="1" smtClean="0"/>
              <a:t>я</a:t>
            </a:r>
            <a:r>
              <a:rPr lang="fr-FR" sz="2400" b="1" smtClean="0"/>
              <a:t>ть неисправност</a:t>
            </a:r>
            <a:r>
              <a:rPr lang="ru-RU" sz="2400" b="1" smtClean="0"/>
              <a:t>и</a:t>
            </a:r>
            <a:r>
              <a:rPr lang="fr-FR" sz="2400" b="1" smtClean="0"/>
              <a:t> в работе аппаратуры</a:t>
            </a:r>
            <a:r>
              <a:rPr lang="ru-RU" sz="2400" b="1" smtClean="0"/>
              <a:t>;</a:t>
            </a:r>
          </a:p>
          <a:p>
            <a:pPr eaLnBrk="1" hangingPunct="1">
              <a:lnSpc>
                <a:spcPct val="80000"/>
              </a:lnSpc>
            </a:pPr>
            <a:endParaRPr lang="ru-RU" sz="2400" b="1" smtClean="0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450" y="0"/>
            <a:ext cx="6096000" cy="1143000"/>
          </a:xfrm>
        </p:spPr>
        <p:txBody>
          <a:bodyPr>
            <a:normAutofit/>
          </a:bodyPr>
          <a:lstStyle/>
          <a:p>
            <a:r>
              <a:rPr lang="ru-RU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+mn-ea"/>
                <a:cs typeface="+mn-cs"/>
              </a:rPr>
              <a:t>Строго запрещается: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title"/>
          </p:nvPr>
        </p:nvSpPr>
        <p:spPr>
          <a:xfrm>
            <a:off x="323850" y="549275"/>
            <a:ext cx="6096000" cy="1143000"/>
          </a:xfrm>
        </p:spPr>
        <p:txBody>
          <a:bodyPr>
            <a:noAutofit/>
          </a:bodyPr>
          <a:lstStyle/>
          <a:p>
            <a:r>
              <a:rPr lang="ru-RU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+mn-ea"/>
                <a:cs typeface="+mn-cs"/>
              </a:rPr>
              <a:t>Правила пожарной безопасности</a:t>
            </a:r>
          </a:p>
        </p:txBody>
      </p:sp>
      <p:sp>
        <p:nvSpPr>
          <p:cNvPr id="15363" name="Rectangle 11"/>
          <p:cNvSpPr>
            <a:spLocks noChangeArrowheads="1"/>
          </p:cNvSpPr>
          <p:nvPr/>
        </p:nvSpPr>
        <p:spPr bwMode="auto">
          <a:xfrm>
            <a:off x="265113" y="2214563"/>
            <a:ext cx="8447087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tabLst>
                <a:tab pos="228600" algn="l"/>
              </a:tabLst>
            </a:pPr>
            <a:r>
              <a:rPr kumimoji="1" lang="ru-RU" sz="2400" b="1">
                <a:solidFill>
                  <a:srgbClr val="FF9966"/>
                </a:solidFill>
                <a:effectLst/>
              </a:rPr>
              <a:t>ВО ИЗБЕЖАНИЕ ПОЖАРА НЕОБХОДИМО СТРОГО СОБЛЮДАТЬ СЛЕДУЮЩИЕ ТРЕБОВАНИЯ:</a:t>
            </a:r>
          </a:p>
          <a:p>
            <a:pPr>
              <a:buFont typeface="Wingdings" pitchFamily="2" charset="2"/>
              <a:buChar char="§"/>
              <a:tabLst>
                <a:tab pos="228600" algn="l"/>
              </a:tabLst>
            </a:pPr>
            <a:r>
              <a:rPr kumimoji="1" lang="ru-RU" sz="2400" b="1">
                <a:solidFill>
                  <a:schemeClr val="tx2"/>
                </a:solidFill>
                <a:effectLst/>
              </a:rPr>
              <a:t>постоянно поддерживать порядок в рабочих помещениях; </a:t>
            </a:r>
          </a:p>
          <a:p>
            <a:pPr>
              <a:buFont typeface="Wingdings" pitchFamily="2" charset="2"/>
              <a:buChar char="§"/>
              <a:tabLst>
                <a:tab pos="228600" algn="l"/>
              </a:tabLst>
            </a:pPr>
            <a:r>
              <a:rPr kumimoji="1" lang="ru-RU" sz="2400" b="1">
                <a:solidFill>
                  <a:schemeClr val="tx2"/>
                </a:solidFill>
                <a:effectLst/>
              </a:rPr>
              <a:t>содержать в чистоте свое рабочее место; </a:t>
            </a:r>
          </a:p>
          <a:p>
            <a:pPr>
              <a:buFont typeface="Wingdings" pitchFamily="2" charset="2"/>
              <a:buChar char="§"/>
              <a:tabLst>
                <a:tab pos="228600" algn="l"/>
              </a:tabLst>
            </a:pPr>
            <a:r>
              <a:rPr kumimoji="1" lang="ru-RU" sz="2400" b="1">
                <a:solidFill>
                  <a:schemeClr val="tx2"/>
                </a:solidFill>
                <a:effectLst/>
              </a:rPr>
              <a:t>не накапливать ненужных материалов; </a:t>
            </a:r>
          </a:p>
          <a:p>
            <a:pPr>
              <a:buFont typeface="Wingdings" pitchFamily="2" charset="2"/>
              <a:buChar char="§"/>
              <a:tabLst>
                <a:tab pos="228600" algn="l"/>
              </a:tabLst>
            </a:pPr>
            <a:r>
              <a:rPr kumimoji="1" lang="ru-RU" sz="2400" b="1">
                <a:solidFill>
                  <a:schemeClr val="tx2"/>
                </a:solidFill>
                <a:effectLst/>
              </a:rPr>
              <a:t>не загромождать проходы, выход, коридоры и доступ к средствам пожаротушения;</a:t>
            </a:r>
          </a:p>
          <a:p>
            <a:pPr>
              <a:buFont typeface="Wingdings" pitchFamily="2" charset="2"/>
              <a:buChar char="§"/>
              <a:tabLst>
                <a:tab pos="228600" algn="l"/>
              </a:tabLst>
            </a:pPr>
            <a:r>
              <a:rPr kumimoji="1" lang="ru-RU" sz="2400" b="1">
                <a:solidFill>
                  <a:schemeClr val="tx2"/>
                </a:solidFill>
                <a:effectLst/>
              </a:rPr>
              <a:t>ширина минимально допустимых проходов</a:t>
            </a:r>
            <a:r>
              <a:rPr kumimoji="1" lang="ru-RU" sz="2400" b="1">
                <a:effectLst/>
              </a:rPr>
              <a:t> между </a:t>
            </a:r>
            <a:r>
              <a:rPr kumimoji="1" lang="ru-RU" sz="2400" b="1">
                <a:solidFill>
                  <a:schemeClr val="tx2"/>
                </a:solidFill>
                <a:effectLst/>
              </a:rPr>
              <a:t>оборудованием должна быть не менее 1м.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8" descr="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32700" y="1376363"/>
            <a:ext cx="1052513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9" descr="PCMOU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2319" y="1603350"/>
            <a:ext cx="2376487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3684591"/>
            <a:ext cx="9144000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tabLst>
                <a:tab pos="228600" algn="l"/>
              </a:tabLst>
            </a:pPr>
            <a:r>
              <a:rPr kumimoji="1" lang="ru-RU" sz="2400" b="1" dirty="0">
                <a:solidFill>
                  <a:srgbClr val="FF9966"/>
                </a:solidFill>
                <a:effectLst/>
              </a:rPr>
              <a:t>     </a:t>
            </a:r>
            <a:r>
              <a:rPr lang="en-U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КАТЕГОРИЧЕСКИ ЗАПРЕЩАЕТСЯ:</a:t>
            </a:r>
          </a:p>
          <a:p>
            <a:pPr>
              <a:buFont typeface="Wingdings" pitchFamily="2" charset="2"/>
              <a:buChar char="§"/>
              <a:tabLst>
                <a:tab pos="228600" algn="l"/>
              </a:tabLst>
            </a:pPr>
            <a:r>
              <a:rPr kumimoji="1" lang="ru-RU" sz="2000" b="1" dirty="0">
                <a:solidFill>
                  <a:schemeClr val="tx2"/>
                </a:solidFill>
                <a:effectLst/>
              </a:rPr>
              <a:t>Курить в помещении;</a:t>
            </a:r>
          </a:p>
          <a:p>
            <a:pPr>
              <a:buFont typeface="Wingdings" pitchFamily="2" charset="2"/>
              <a:buChar char="§"/>
              <a:tabLst>
                <a:tab pos="228600" algn="l"/>
              </a:tabLst>
            </a:pPr>
            <a:r>
              <a:rPr kumimoji="1" lang="ru-RU" sz="2000" b="1" dirty="0">
                <a:solidFill>
                  <a:schemeClr val="tx2"/>
                </a:solidFill>
                <a:effectLst/>
              </a:rPr>
              <a:t>Пользоваться зажигалкой;</a:t>
            </a:r>
          </a:p>
          <a:p>
            <a:pPr>
              <a:buFont typeface="Wingdings" pitchFamily="2" charset="2"/>
              <a:buChar char="§"/>
              <a:tabLst>
                <a:tab pos="228600" algn="l"/>
              </a:tabLst>
            </a:pPr>
            <a:r>
              <a:rPr kumimoji="1" lang="ru-RU" sz="2000" b="1" dirty="0">
                <a:solidFill>
                  <a:schemeClr val="tx2"/>
                </a:solidFill>
                <a:effectLst/>
              </a:rPr>
              <a:t>Вешать одежду и класть горючие предметы на электрощиты, электропроводку и другое электрооборудование.</a:t>
            </a:r>
          </a:p>
        </p:txBody>
      </p:sp>
      <p:sp>
        <p:nvSpPr>
          <p:cNvPr id="16390" name="Rectangle 5"/>
          <p:cNvSpPr>
            <a:spLocks noChangeArrowheads="1"/>
          </p:cNvSpPr>
          <p:nvPr/>
        </p:nvSpPr>
        <p:spPr bwMode="auto">
          <a:xfrm>
            <a:off x="296863" y="368300"/>
            <a:ext cx="6611969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1" hangingPunct="1"/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 НЕШТАТНЫХ СИТУАЦИЯХ:</a:t>
            </a:r>
          </a:p>
          <a:p>
            <a:pPr algn="just"/>
            <a:r>
              <a:rPr kumimoji="1" lang="ru-RU" b="1" dirty="0">
                <a:solidFill>
                  <a:schemeClr val="tx2"/>
                </a:solidFill>
                <a:effectLst/>
              </a:rPr>
              <a:t>В нештатных ситуациях, при нагревании  устройств, появлении постороннего запаха, звука необходимо немедленно поставить в известность преподавателя и в случае необходимости организованно покинуть помещение.</a:t>
            </a:r>
          </a:p>
          <a:p>
            <a:pPr algn="just"/>
            <a:r>
              <a:rPr kumimoji="1" lang="ru-RU" b="1" dirty="0">
                <a:solidFill>
                  <a:schemeClr val="tx2"/>
                </a:solidFill>
                <a:effectLst/>
              </a:rPr>
              <a:t>Меры по ликвидации ситуации (отключать напряжение, вызывать пожарную команду по телефону 01) должно принимать лицо, ответственное за пожарную безопасность. </a:t>
            </a:r>
            <a:endParaRPr kumimoji="1" lang="en-US" b="1" dirty="0">
              <a:solidFill>
                <a:schemeClr val="tx2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Generic</Template>
  <TotalTime>1519</TotalTime>
  <Words>633</Words>
  <Application>Microsoft PowerPoint</Application>
  <PresentationFormat>Экран (4:3)</PresentationFormat>
  <Paragraphs>76</Paragraphs>
  <Slides>11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Times New Roman</vt:lpstr>
      <vt:lpstr>Arial</vt:lpstr>
      <vt:lpstr>Tahoma</vt:lpstr>
      <vt:lpstr>Wingdings</vt:lpstr>
      <vt:lpstr>Arial Narrow</vt:lpstr>
      <vt:lpstr>Arial Black</vt:lpstr>
      <vt:lpstr>Comic Sans MS</vt:lpstr>
      <vt:lpstr>Открытая</vt:lpstr>
      <vt:lpstr>Слайд 1</vt:lpstr>
      <vt:lpstr>Введение</vt:lpstr>
      <vt:lpstr>Содержание презентации</vt:lpstr>
      <vt:lpstr>Правила поведения в компьютерном классе </vt:lpstr>
      <vt:lpstr>Забота о здоровье</vt:lpstr>
      <vt:lpstr>Правила электробезопасности</vt:lpstr>
      <vt:lpstr>Строго запрещается:</vt:lpstr>
      <vt:lpstr>Правила пожарной безопасности</vt:lpstr>
      <vt:lpstr>Слайд 9</vt:lpstr>
      <vt:lpstr>Слайд 10</vt:lpstr>
      <vt:lpstr>Заключение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User</cp:lastModifiedBy>
  <cp:revision>58</cp:revision>
  <cp:lastPrinted>1601-01-01T00:00:00Z</cp:lastPrinted>
  <dcterms:created xsi:type="dcterms:W3CDTF">1601-01-01T00:00:00Z</dcterms:created>
  <dcterms:modified xsi:type="dcterms:W3CDTF">2010-03-28T09:30:00Z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3</vt:i4>
  </property>
  <property fmtid="{D5CDD505-2E9C-101B-9397-08002B2CF9AE}" pid="3" name="LCID">
    <vt:i4>1049</vt:i4>
  </property>
</Properties>
</file>